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9" r:id="rId4"/>
    <p:sldId id="261" r:id="rId5"/>
    <p:sldId id="260" r:id="rId6"/>
    <p:sldId id="259" r:id="rId7"/>
    <p:sldId id="270" r:id="rId8"/>
    <p:sldId id="258" r:id="rId9"/>
    <p:sldId id="268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4FAA3F-B061-4F5E-A161-DE1E238266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6AB46-0964-4658-9551-4E53FE0403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cap="none" dirty="0"/>
            <a:t>In the era of online shopping and e-commerce, </a:t>
          </a:r>
          <a:r>
            <a:rPr lang="en-US" sz="1600" b="1" i="0" cap="none" dirty="0"/>
            <a:t>enhancing user experience and enabling efficient product discovery</a:t>
          </a:r>
          <a:r>
            <a:rPr lang="en-US" sz="1600" b="0" i="0" cap="none" dirty="0"/>
            <a:t> are critical for businesses. </a:t>
          </a:r>
          <a:r>
            <a:rPr lang="en-US" sz="1600" b="1" i="0" cap="none" dirty="0"/>
            <a:t>Text-based queries can be ambiguous</a:t>
          </a:r>
          <a:r>
            <a:rPr lang="en-US" sz="1600" b="0" i="0" cap="none" dirty="0"/>
            <a:t>, leading to results that don't match the user's intent. </a:t>
          </a:r>
          <a:endParaRPr lang="en-US" sz="1600" cap="none" dirty="0"/>
        </a:p>
      </dgm:t>
    </dgm:pt>
    <dgm:pt modelId="{7D9C768A-078B-476F-8413-ED1B1445EFC5}" type="parTrans" cxnId="{D2DFE0E9-6EDD-4AB1-8013-958BD3C28175}">
      <dgm:prSet/>
      <dgm:spPr/>
      <dgm:t>
        <a:bodyPr/>
        <a:lstStyle/>
        <a:p>
          <a:endParaRPr lang="en-US"/>
        </a:p>
      </dgm:t>
    </dgm:pt>
    <dgm:pt modelId="{91D71928-93F9-4D39-AAE8-3C3FB6F79401}" type="sibTrans" cxnId="{D2DFE0E9-6EDD-4AB1-8013-958BD3C28175}">
      <dgm:prSet/>
      <dgm:spPr/>
      <dgm:t>
        <a:bodyPr/>
        <a:lstStyle/>
        <a:p>
          <a:endParaRPr lang="en-US"/>
        </a:p>
      </dgm:t>
    </dgm:pt>
    <dgm:pt modelId="{F3AAA591-3DB2-4041-B3E1-A72F53D6FD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cap="none" dirty="0"/>
            <a:t>Some queries might be </a:t>
          </a:r>
          <a:r>
            <a:rPr lang="en-US" sz="1600" b="1" i="0" cap="none" dirty="0"/>
            <a:t>complex and hard to express accurately in text</a:t>
          </a:r>
          <a:r>
            <a:rPr lang="en-US" sz="1600" b="0" i="0" cap="none" dirty="0"/>
            <a:t>, especially for intricate or specialized products. Products with specific </a:t>
          </a:r>
          <a:r>
            <a:rPr lang="en-US" sz="1600" b="1" i="0" cap="none" dirty="0"/>
            <a:t>visual characteristics might be challenging to describe accurately in text</a:t>
          </a:r>
          <a:r>
            <a:rPr lang="en-US" sz="1600" b="0" i="0" cap="none" dirty="0"/>
            <a:t>, leading to potentially inaccurate results.</a:t>
          </a:r>
          <a:endParaRPr lang="en-US" sz="1600" cap="none" dirty="0"/>
        </a:p>
      </dgm:t>
    </dgm:pt>
    <dgm:pt modelId="{030ACD05-87D3-43DC-BC17-6D1495576DBA}" type="parTrans" cxnId="{040A8C14-B906-4D7E-ADFE-D9EC74B2C368}">
      <dgm:prSet/>
      <dgm:spPr/>
      <dgm:t>
        <a:bodyPr/>
        <a:lstStyle/>
        <a:p>
          <a:endParaRPr lang="en-US"/>
        </a:p>
      </dgm:t>
    </dgm:pt>
    <dgm:pt modelId="{2B128E24-51A1-4BD4-AF12-1E2C85420D85}" type="sibTrans" cxnId="{040A8C14-B906-4D7E-ADFE-D9EC74B2C368}">
      <dgm:prSet/>
      <dgm:spPr/>
      <dgm:t>
        <a:bodyPr/>
        <a:lstStyle/>
        <a:p>
          <a:endParaRPr lang="en-US"/>
        </a:p>
      </dgm:t>
    </dgm:pt>
    <dgm:pt modelId="{D9F9304D-0D90-4B93-A233-36CC856A22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cap="none" dirty="0"/>
            <a:t>The challenge lies in creating a robust and effective system that can accurately understand and </a:t>
          </a:r>
          <a:r>
            <a:rPr lang="en-US" sz="1600" b="1" i="0" cap="none" dirty="0"/>
            <a:t>process user-uploaded images to retrieve relevant products from a vast catalog</a:t>
          </a:r>
          <a:r>
            <a:rPr lang="en-US" sz="1600" b="0" i="0" cap="none" dirty="0"/>
            <a:t>.</a:t>
          </a:r>
          <a:endParaRPr lang="en-US" sz="1600" cap="none" dirty="0"/>
        </a:p>
      </dgm:t>
    </dgm:pt>
    <dgm:pt modelId="{59050CC9-6551-4175-8C8A-C717414A1788}" type="parTrans" cxnId="{A7649407-286F-42F9-87BB-12C907A45A8A}">
      <dgm:prSet/>
      <dgm:spPr/>
      <dgm:t>
        <a:bodyPr/>
        <a:lstStyle/>
        <a:p>
          <a:endParaRPr lang="en-US"/>
        </a:p>
      </dgm:t>
    </dgm:pt>
    <dgm:pt modelId="{F0B4E58C-1485-4A75-A8FE-03AF80D9523E}" type="sibTrans" cxnId="{A7649407-286F-42F9-87BB-12C907A45A8A}">
      <dgm:prSet/>
      <dgm:spPr/>
      <dgm:t>
        <a:bodyPr/>
        <a:lstStyle/>
        <a:p>
          <a:endParaRPr lang="en-US"/>
        </a:p>
      </dgm:t>
    </dgm:pt>
    <dgm:pt modelId="{43308157-4B5B-4434-ABE8-8998E796923F}" type="pres">
      <dgm:prSet presAssocID="{934FAA3F-B061-4F5E-A161-DE1E23826668}" presName="root" presStyleCnt="0">
        <dgm:presLayoutVars>
          <dgm:dir/>
          <dgm:resizeHandles val="exact"/>
        </dgm:presLayoutVars>
      </dgm:prSet>
      <dgm:spPr/>
    </dgm:pt>
    <dgm:pt modelId="{804BDBF8-6EC4-4691-BCD6-70717DA5670B}" type="pres">
      <dgm:prSet presAssocID="{5BD6AB46-0964-4658-9551-4E53FE04030D}" presName="compNode" presStyleCnt="0"/>
      <dgm:spPr/>
    </dgm:pt>
    <dgm:pt modelId="{5589DDBB-66D6-46B7-BF64-72EE589C0DF3}" type="pres">
      <dgm:prSet presAssocID="{5BD6AB46-0964-4658-9551-4E53FE04030D}" presName="bgRect" presStyleLbl="bgShp" presStyleIdx="0" presStyleCnt="3" custScaleX="100000" custLinFactNeighborX="-51766" custLinFactNeighborY="-693"/>
      <dgm:spPr/>
    </dgm:pt>
    <dgm:pt modelId="{8FC84A37-A153-4587-8CAE-90C82E5A92C9}" type="pres">
      <dgm:prSet presAssocID="{5BD6AB46-0964-4658-9551-4E53FE04030D}" presName="iconRect" presStyleLbl="node1" presStyleIdx="0" presStyleCnt="3" custLinFactNeighborX="-3123" custLinFactNeighborY="109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3264455-8683-4B8E-85C5-4CF7D91AB42F}" type="pres">
      <dgm:prSet presAssocID="{5BD6AB46-0964-4658-9551-4E53FE04030D}" presName="spaceRect" presStyleCnt="0"/>
      <dgm:spPr/>
    </dgm:pt>
    <dgm:pt modelId="{B53C539A-A1EC-4B50-9713-3FB28D52489C}" type="pres">
      <dgm:prSet presAssocID="{5BD6AB46-0964-4658-9551-4E53FE04030D}" presName="parTx" presStyleLbl="revTx" presStyleIdx="0" presStyleCnt="3">
        <dgm:presLayoutVars>
          <dgm:chMax val="0"/>
          <dgm:chPref val="0"/>
        </dgm:presLayoutVars>
      </dgm:prSet>
      <dgm:spPr/>
    </dgm:pt>
    <dgm:pt modelId="{350F742F-38D6-4F07-9B5D-EE7CBC7A00BC}" type="pres">
      <dgm:prSet presAssocID="{91D71928-93F9-4D39-AAE8-3C3FB6F79401}" presName="sibTrans" presStyleCnt="0"/>
      <dgm:spPr/>
    </dgm:pt>
    <dgm:pt modelId="{BC423F2C-3B61-43E3-A02E-CFE2B1431218}" type="pres">
      <dgm:prSet presAssocID="{F3AAA591-3DB2-4041-B3E1-A72F53D6FDD1}" presName="compNode" presStyleCnt="0"/>
      <dgm:spPr/>
    </dgm:pt>
    <dgm:pt modelId="{4110EC04-2DD8-4B88-815D-17D363E317D7}" type="pres">
      <dgm:prSet presAssocID="{F3AAA591-3DB2-4041-B3E1-A72F53D6FDD1}" presName="bgRect" presStyleLbl="bgShp" presStyleIdx="1" presStyleCnt="3"/>
      <dgm:spPr/>
    </dgm:pt>
    <dgm:pt modelId="{AF52F9C9-99D9-407A-B687-8A9A5C160D66}" type="pres">
      <dgm:prSet presAssocID="{F3AAA591-3DB2-4041-B3E1-A72F53D6FD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ECD538B7-B58B-4878-910B-9C7AD1D49539}" type="pres">
      <dgm:prSet presAssocID="{F3AAA591-3DB2-4041-B3E1-A72F53D6FDD1}" presName="spaceRect" presStyleCnt="0"/>
      <dgm:spPr/>
    </dgm:pt>
    <dgm:pt modelId="{6CB17D0F-F8D6-4045-AC92-9CEDAC4B0C52}" type="pres">
      <dgm:prSet presAssocID="{F3AAA591-3DB2-4041-B3E1-A72F53D6FDD1}" presName="parTx" presStyleLbl="revTx" presStyleIdx="1" presStyleCnt="3">
        <dgm:presLayoutVars>
          <dgm:chMax val="0"/>
          <dgm:chPref val="0"/>
        </dgm:presLayoutVars>
      </dgm:prSet>
      <dgm:spPr/>
    </dgm:pt>
    <dgm:pt modelId="{2E328C59-AC5C-4B92-889F-76F07A458EDE}" type="pres">
      <dgm:prSet presAssocID="{2B128E24-51A1-4BD4-AF12-1E2C85420D85}" presName="sibTrans" presStyleCnt="0"/>
      <dgm:spPr/>
    </dgm:pt>
    <dgm:pt modelId="{1981CF0E-0ABF-490E-BF39-CA752088B86F}" type="pres">
      <dgm:prSet presAssocID="{D9F9304D-0D90-4B93-A233-36CC856A228B}" presName="compNode" presStyleCnt="0"/>
      <dgm:spPr/>
    </dgm:pt>
    <dgm:pt modelId="{62B326A5-30D2-4BA9-BC4C-2A42C089BF88}" type="pres">
      <dgm:prSet presAssocID="{D9F9304D-0D90-4B93-A233-36CC856A228B}" presName="bgRect" presStyleLbl="bgShp" presStyleIdx="2" presStyleCnt="3"/>
      <dgm:spPr/>
    </dgm:pt>
    <dgm:pt modelId="{7BBAD7C4-5331-48D1-A884-D24450EDA302}" type="pres">
      <dgm:prSet presAssocID="{D9F9304D-0D90-4B93-A233-36CC856A22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6667D8D-5AD7-4E5D-BC4A-330B4D095679}" type="pres">
      <dgm:prSet presAssocID="{D9F9304D-0D90-4B93-A233-36CC856A228B}" presName="spaceRect" presStyleCnt="0"/>
      <dgm:spPr/>
    </dgm:pt>
    <dgm:pt modelId="{9DA13BC1-BFA3-4014-A92D-706C717B7969}" type="pres">
      <dgm:prSet presAssocID="{D9F9304D-0D90-4B93-A233-36CC856A228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649407-286F-42F9-87BB-12C907A45A8A}" srcId="{934FAA3F-B061-4F5E-A161-DE1E23826668}" destId="{D9F9304D-0D90-4B93-A233-36CC856A228B}" srcOrd="2" destOrd="0" parTransId="{59050CC9-6551-4175-8C8A-C717414A1788}" sibTransId="{F0B4E58C-1485-4A75-A8FE-03AF80D9523E}"/>
    <dgm:cxn modelId="{040A8C14-B906-4D7E-ADFE-D9EC74B2C368}" srcId="{934FAA3F-B061-4F5E-A161-DE1E23826668}" destId="{F3AAA591-3DB2-4041-B3E1-A72F53D6FDD1}" srcOrd="1" destOrd="0" parTransId="{030ACD05-87D3-43DC-BC17-6D1495576DBA}" sibTransId="{2B128E24-51A1-4BD4-AF12-1E2C85420D85}"/>
    <dgm:cxn modelId="{E5F39B5A-F6F7-41B1-B280-3D795C25845C}" type="presOf" srcId="{D9F9304D-0D90-4B93-A233-36CC856A228B}" destId="{9DA13BC1-BFA3-4014-A92D-706C717B7969}" srcOrd="0" destOrd="0" presId="urn:microsoft.com/office/officeart/2018/2/layout/IconVerticalSolidList"/>
    <dgm:cxn modelId="{8A39BD8B-863C-493A-B3C4-D46864A30D39}" type="presOf" srcId="{5BD6AB46-0964-4658-9551-4E53FE04030D}" destId="{B53C539A-A1EC-4B50-9713-3FB28D52489C}" srcOrd="0" destOrd="0" presId="urn:microsoft.com/office/officeart/2018/2/layout/IconVerticalSolidList"/>
    <dgm:cxn modelId="{44009D95-0616-40F0-BBC5-6BF833365257}" type="presOf" srcId="{F3AAA591-3DB2-4041-B3E1-A72F53D6FDD1}" destId="{6CB17D0F-F8D6-4045-AC92-9CEDAC4B0C52}" srcOrd="0" destOrd="0" presId="urn:microsoft.com/office/officeart/2018/2/layout/IconVerticalSolidList"/>
    <dgm:cxn modelId="{155BB1C8-B750-4228-B662-57C4183F7471}" type="presOf" srcId="{934FAA3F-B061-4F5E-A161-DE1E23826668}" destId="{43308157-4B5B-4434-ABE8-8998E796923F}" srcOrd="0" destOrd="0" presId="urn:microsoft.com/office/officeart/2018/2/layout/IconVerticalSolidList"/>
    <dgm:cxn modelId="{D2DFE0E9-6EDD-4AB1-8013-958BD3C28175}" srcId="{934FAA3F-B061-4F5E-A161-DE1E23826668}" destId="{5BD6AB46-0964-4658-9551-4E53FE04030D}" srcOrd="0" destOrd="0" parTransId="{7D9C768A-078B-476F-8413-ED1B1445EFC5}" sibTransId="{91D71928-93F9-4D39-AAE8-3C3FB6F79401}"/>
    <dgm:cxn modelId="{A6DF62CD-A43B-46C4-9792-55724838BEBF}" type="presParOf" srcId="{43308157-4B5B-4434-ABE8-8998E796923F}" destId="{804BDBF8-6EC4-4691-BCD6-70717DA5670B}" srcOrd="0" destOrd="0" presId="urn:microsoft.com/office/officeart/2018/2/layout/IconVerticalSolidList"/>
    <dgm:cxn modelId="{36608E9C-EF76-412B-A517-0CC7E43AE81D}" type="presParOf" srcId="{804BDBF8-6EC4-4691-BCD6-70717DA5670B}" destId="{5589DDBB-66D6-46B7-BF64-72EE589C0DF3}" srcOrd="0" destOrd="0" presId="urn:microsoft.com/office/officeart/2018/2/layout/IconVerticalSolidList"/>
    <dgm:cxn modelId="{D7B1DE20-6444-4986-BD93-19E179F2BFB6}" type="presParOf" srcId="{804BDBF8-6EC4-4691-BCD6-70717DA5670B}" destId="{8FC84A37-A153-4587-8CAE-90C82E5A92C9}" srcOrd="1" destOrd="0" presId="urn:microsoft.com/office/officeart/2018/2/layout/IconVerticalSolidList"/>
    <dgm:cxn modelId="{524AC407-64AD-48A2-B3F0-9F8687FBA67F}" type="presParOf" srcId="{804BDBF8-6EC4-4691-BCD6-70717DA5670B}" destId="{03264455-8683-4B8E-85C5-4CF7D91AB42F}" srcOrd="2" destOrd="0" presId="urn:microsoft.com/office/officeart/2018/2/layout/IconVerticalSolidList"/>
    <dgm:cxn modelId="{A3B74B6B-C4EC-4ED3-A120-AF0683D97A29}" type="presParOf" srcId="{804BDBF8-6EC4-4691-BCD6-70717DA5670B}" destId="{B53C539A-A1EC-4B50-9713-3FB28D52489C}" srcOrd="3" destOrd="0" presId="urn:microsoft.com/office/officeart/2018/2/layout/IconVerticalSolidList"/>
    <dgm:cxn modelId="{56B47E5C-25AB-4987-8C2C-D20925C2D0AE}" type="presParOf" srcId="{43308157-4B5B-4434-ABE8-8998E796923F}" destId="{350F742F-38D6-4F07-9B5D-EE7CBC7A00BC}" srcOrd="1" destOrd="0" presId="urn:microsoft.com/office/officeart/2018/2/layout/IconVerticalSolidList"/>
    <dgm:cxn modelId="{8C9B4F34-5B50-43A3-948F-C7151A0CB9D4}" type="presParOf" srcId="{43308157-4B5B-4434-ABE8-8998E796923F}" destId="{BC423F2C-3B61-43E3-A02E-CFE2B1431218}" srcOrd="2" destOrd="0" presId="urn:microsoft.com/office/officeart/2018/2/layout/IconVerticalSolidList"/>
    <dgm:cxn modelId="{DE998C6B-18D5-4536-B099-11094CAC6679}" type="presParOf" srcId="{BC423F2C-3B61-43E3-A02E-CFE2B1431218}" destId="{4110EC04-2DD8-4B88-815D-17D363E317D7}" srcOrd="0" destOrd="0" presId="urn:microsoft.com/office/officeart/2018/2/layout/IconVerticalSolidList"/>
    <dgm:cxn modelId="{E4716B19-761D-425A-AB74-B4F64EB43230}" type="presParOf" srcId="{BC423F2C-3B61-43E3-A02E-CFE2B1431218}" destId="{AF52F9C9-99D9-407A-B687-8A9A5C160D66}" srcOrd="1" destOrd="0" presId="urn:microsoft.com/office/officeart/2018/2/layout/IconVerticalSolidList"/>
    <dgm:cxn modelId="{F0373534-1023-452E-9182-243EE2C7528C}" type="presParOf" srcId="{BC423F2C-3B61-43E3-A02E-CFE2B1431218}" destId="{ECD538B7-B58B-4878-910B-9C7AD1D49539}" srcOrd="2" destOrd="0" presId="urn:microsoft.com/office/officeart/2018/2/layout/IconVerticalSolidList"/>
    <dgm:cxn modelId="{02630BBA-B9CF-4C3A-B545-82FB44FA41FD}" type="presParOf" srcId="{BC423F2C-3B61-43E3-A02E-CFE2B1431218}" destId="{6CB17D0F-F8D6-4045-AC92-9CEDAC4B0C52}" srcOrd="3" destOrd="0" presId="urn:microsoft.com/office/officeart/2018/2/layout/IconVerticalSolidList"/>
    <dgm:cxn modelId="{12AA3B1B-ABDC-4D39-AF8A-743EA2DAF7AB}" type="presParOf" srcId="{43308157-4B5B-4434-ABE8-8998E796923F}" destId="{2E328C59-AC5C-4B92-889F-76F07A458EDE}" srcOrd="3" destOrd="0" presId="urn:microsoft.com/office/officeart/2018/2/layout/IconVerticalSolidList"/>
    <dgm:cxn modelId="{4ED84CC8-B989-40D5-BC5E-04E678E5568A}" type="presParOf" srcId="{43308157-4B5B-4434-ABE8-8998E796923F}" destId="{1981CF0E-0ABF-490E-BF39-CA752088B86F}" srcOrd="4" destOrd="0" presId="urn:microsoft.com/office/officeart/2018/2/layout/IconVerticalSolidList"/>
    <dgm:cxn modelId="{771C2783-28B3-4831-BB3B-F84B3E555A8C}" type="presParOf" srcId="{1981CF0E-0ABF-490E-BF39-CA752088B86F}" destId="{62B326A5-30D2-4BA9-BC4C-2A42C089BF88}" srcOrd="0" destOrd="0" presId="urn:microsoft.com/office/officeart/2018/2/layout/IconVerticalSolidList"/>
    <dgm:cxn modelId="{7CE125FB-EFC9-4A0C-8F83-3C6E21644D04}" type="presParOf" srcId="{1981CF0E-0ABF-490E-BF39-CA752088B86F}" destId="{7BBAD7C4-5331-48D1-A884-D24450EDA302}" srcOrd="1" destOrd="0" presId="urn:microsoft.com/office/officeart/2018/2/layout/IconVerticalSolidList"/>
    <dgm:cxn modelId="{523DABBF-A103-41E1-B29D-098248B32C30}" type="presParOf" srcId="{1981CF0E-0ABF-490E-BF39-CA752088B86F}" destId="{66667D8D-5AD7-4E5D-BC4A-330B4D095679}" srcOrd="2" destOrd="0" presId="urn:microsoft.com/office/officeart/2018/2/layout/IconVerticalSolidList"/>
    <dgm:cxn modelId="{936232A3-5FFE-4DDF-9E90-6C459F64BA27}" type="presParOf" srcId="{1981CF0E-0ABF-490E-BF39-CA752088B86F}" destId="{9DA13BC1-BFA3-4014-A92D-706C717B79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9DDBB-66D6-46B7-BF64-72EE589C0DF3}">
      <dsp:nvSpPr>
        <dsp:cNvPr id="0" name=""/>
        <dsp:cNvSpPr/>
      </dsp:nvSpPr>
      <dsp:spPr>
        <a:xfrm>
          <a:off x="0" y="0"/>
          <a:ext cx="7291290" cy="14098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84A37-A153-4587-8CAE-90C82E5A92C9}">
      <dsp:nvSpPr>
        <dsp:cNvPr id="0" name=""/>
        <dsp:cNvSpPr/>
      </dsp:nvSpPr>
      <dsp:spPr>
        <a:xfrm>
          <a:off x="402238" y="406021"/>
          <a:ext cx="776172" cy="775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C539A-A1EC-4B50-9713-3FB28D52489C}">
      <dsp:nvSpPr>
        <dsp:cNvPr id="0" name=""/>
        <dsp:cNvSpPr/>
      </dsp:nvSpPr>
      <dsp:spPr>
        <a:xfrm>
          <a:off x="1629128" y="4278"/>
          <a:ext cx="5554650" cy="1411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4" tIns="149354" rIns="149354" bIns="1493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cap="none" dirty="0"/>
            <a:t>In the era of online shopping and e-commerce, </a:t>
          </a:r>
          <a:r>
            <a:rPr lang="en-US" sz="1600" b="1" i="0" kern="1200" cap="none" dirty="0"/>
            <a:t>enhancing user experience and enabling efficient product discovery</a:t>
          </a:r>
          <a:r>
            <a:rPr lang="en-US" sz="1600" b="0" i="0" kern="1200" cap="none" dirty="0"/>
            <a:t> are critical for businesses. </a:t>
          </a:r>
          <a:r>
            <a:rPr lang="en-US" sz="1600" b="1" i="0" kern="1200" cap="none" dirty="0"/>
            <a:t>Text-based queries can be ambiguous</a:t>
          </a:r>
          <a:r>
            <a:rPr lang="en-US" sz="1600" b="0" i="0" kern="1200" cap="none" dirty="0"/>
            <a:t>, leading to results that don't match the user's intent. </a:t>
          </a:r>
          <a:endParaRPr lang="en-US" sz="1600" kern="1200" cap="none" dirty="0"/>
        </a:p>
      </dsp:txBody>
      <dsp:txXfrm>
        <a:off x="1629128" y="4278"/>
        <a:ext cx="5554650" cy="1411222"/>
      </dsp:txXfrm>
    </dsp:sp>
    <dsp:sp modelId="{4110EC04-2DD8-4B88-815D-17D363E317D7}">
      <dsp:nvSpPr>
        <dsp:cNvPr id="0" name=""/>
        <dsp:cNvSpPr/>
      </dsp:nvSpPr>
      <dsp:spPr>
        <a:xfrm>
          <a:off x="0" y="1738066"/>
          <a:ext cx="7291290" cy="14098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2F9C9-99D9-407A-B687-8A9A5C160D66}">
      <dsp:nvSpPr>
        <dsp:cNvPr id="0" name=""/>
        <dsp:cNvSpPr/>
      </dsp:nvSpPr>
      <dsp:spPr>
        <a:xfrm>
          <a:off x="426477" y="2055281"/>
          <a:ext cx="776172" cy="775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17D0F-F8D6-4045-AC92-9CEDAC4B0C52}">
      <dsp:nvSpPr>
        <dsp:cNvPr id="0" name=""/>
        <dsp:cNvSpPr/>
      </dsp:nvSpPr>
      <dsp:spPr>
        <a:xfrm>
          <a:off x="1629128" y="1738066"/>
          <a:ext cx="5554650" cy="1411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4" tIns="149354" rIns="149354" bIns="1493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cap="none" dirty="0"/>
            <a:t>Some queries might be </a:t>
          </a:r>
          <a:r>
            <a:rPr lang="en-US" sz="1600" b="1" i="0" kern="1200" cap="none" dirty="0"/>
            <a:t>complex and hard to express accurately in text</a:t>
          </a:r>
          <a:r>
            <a:rPr lang="en-US" sz="1600" b="0" i="0" kern="1200" cap="none" dirty="0"/>
            <a:t>, especially for intricate or specialized products. Products with specific </a:t>
          </a:r>
          <a:r>
            <a:rPr lang="en-US" sz="1600" b="1" i="0" kern="1200" cap="none" dirty="0"/>
            <a:t>visual characteristics might be challenging to describe accurately in text</a:t>
          </a:r>
          <a:r>
            <a:rPr lang="en-US" sz="1600" b="0" i="0" kern="1200" cap="none" dirty="0"/>
            <a:t>, leading to potentially inaccurate results.</a:t>
          </a:r>
          <a:endParaRPr lang="en-US" sz="1600" kern="1200" cap="none" dirty="0"/>
        </a:p>
      </dsp:txBody>
      <dsp:txXfrm>
        <a:off x="1629128" y="1738066"/>
        <a:ext cx="5554650" cy="1411222"/>
      </dsp:txXfrm>
    </dsp:sp>
    <dsp:sp modelId="{62B326A5-30D2-4BA9-BC4C-2A42C089BF88}">
      <dsp:nvSpPr>
        <dsp:cNvPr id="0" name=""/>
        <dsp:cNvSpPr/>
      </dsp:nvSpPr>
      <dsp:spPr>
        <a:xfrm>
          <a:off x="0" y="3471854"/>
          <a:ext cx="7291290" cy="14098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AD7C4-5331-48D1-A884-D24450EDA302}">
      <dsp:nvSpPr>
        <dsp:cNvPr id="0" name=""/>
        <dsp:cNvSpPr/>
      </dsp:nvSpPr>
      <dsp:spPr>
        <a:xfrm>
          <a:off x="426477" y="3789069"/>
          <a:ext cx="776172" cy="775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13BC1-BFA3-4014-A92D-706C717B7969}">
      <dsp:nvSpPr>
        <dsp:cNvPr id="0" name=""/>
        <dsp:cNvSpPr/>
      </dsp:nvSpPr>
      <dsp:spPr>
        <a:xfrm>
          <a:off x="1629128" y="3471854"/>
          <a:ext cx="5554650" cy="1411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4" tIns="149354" rIns="149354" bIns="14935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cap="none" dirty="0"/>
            <a:t>The challenge lies in creating a robust and effective system that can accurately understand and </a:t>
          </a:r>
          <a:r>
            <a:rPr lang="en-US" sz="1600" b="1" i="0" kern="1200" cap="none" dirty="0"/>
            <a:t>process user-uploaded images to retrieve relevant products from a vast catalog</a:t>
          </a:r>
          <a:r>
            <a:rPr lang="en-US" sz="1600" b="0" i="0" kern="1200" cap="none" dirty="0"/>
            <a:t>.</a:t>
          </a:r>
          <a:endParaRPr lang="en-US" sz="1600" kern="1200" cap="none" dirty="0"/>
        </a:p>
      </dsp:txBody>
      <dsp:txXfrm>
        <a:off x="1629128" y="3471854"/>
        <a:ext cx="5554650" cy="1411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DDB19-AD21-4D5D-86A5-A372F0A896DF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BEE9E-20C7-4819-BF6E-B978EF3B25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58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7500-B802-2D75-EF96-C0D1E1F1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9FD89-BB63-3C39-8578-262EE2E1A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460B-657C-CABB-C8F4-DE98C0E4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53A31-8AE9-469A-978C-6C013FEBF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AA4D3-9D88-3EBE-2B8A-7DE34C7B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934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3B57-10DE-A009-E638-423BFF7C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9DAED-9F77-C978-F42B-EEAA60B90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05AA1-3068-9B54-387F-65499C36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15F5E-7557-908F-CE10-03FE4411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6DB4B-900E-83FB-67E8-60B7598C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9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576C2-BF7B-88FB-5031-C9E431731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8CE26-24EC-795E-3953-A7B55B95D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DBBD3-967A-86A4-0DD4-3CC6F5CF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A3416-705A-C520-CD29-B529091F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AADA8-F53B-73F0-C095-DB3315CB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78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D2B7-7E5D-0427-77D2-A0721B08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3A992-5939-04FE-3B10-6F39BDE08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B968A-B734-DCB8-2510-2EB09240E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C41B8-E29B-56E8-EAB5-3ECA9044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4AEAE-7731-ADEE-7A11-1AE76A0B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60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F12B-35BC-E046-B2B6-1BF560A2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324C-15B5-D5C7-6E27-33FD2529F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090B3-9128-E8F9-8245-542D2F6B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37A81-D7AF-4FBB-71FC-BF769234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24EA-408A-CEA0-CA9D-294845F2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07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0B67-F86E-DFA6-CCB6-877D6F11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73BB-E8BE-79D6-74E0-3380FDB45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151CD-8C44-85E5-E847-B739C60F2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45A1E-E81B-2685-12F6-0026274E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6A49-FB63-F01D-4B3A-185A3A25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859CC-E866-27C6-B76D-1C57E775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74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C313-389C-A042-9307-96ED83C57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9E96B-F5E5-B83A-7582-60E5F6F1D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FE7E7-66C3-813F-C63C-625199C02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88A14-3F13-6AED-CAD0-1B539B2CE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D4C4D-163C-CCEC-4E54-6AC76CD88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44E69-9A70-DF3D-2158-0F8EB654D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620124-88B1-32DD-478F-D7A157DA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391B3-EA3C-AEA3-C144-8DE445A7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88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DC55-8D05-6FD0-B8A5-F5D9DF70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817D0-416D-40B2-19FB-B22C483C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46363-A6BD-43DA-7D50-D619A53E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3420C-958D-8323-BB41-C5B25001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47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21600-B046-8450-7765-33F64B94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1D78A-5402-C682-E5F3-A6201080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E7CBA-C25A-CF41-555A-F79782BF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06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F3E7-63A6-9315-F4C8-EC2B656E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0559A-5224-DEF8-7F22-3EFE7458D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5BE7B-C3FC-38F7-A4BB-AECDCE7C4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7DCA6-D9D3-40BD-A330-51DEBF7A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E0A22-0122-B93D-D5E1-9FEB9520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B9323-5502-381F-6FB9-B9E8759C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60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94DE-482B-99E2-1869-519B8EF9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005FC-2348-A8D2-F636-F85669D8C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1BDD3-51A4-42B2-ABAC-08217520A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559F9-89A4-AA70-010D-FFA9724D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51371-96AA-27D8-E28F-3513DB81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E2A91-B3D4-F2EB-0EE9-5FB80408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3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2405E-B75C-E3CD-6ED0-B7D596B0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5BDED-B34E-EAF7-68C6-CB838CEB2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DBFC9-E4F1-D72D-EA64-E90D8D21A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48453-ECD4-49D6-B836-15EAA5C29A9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70F91-D4BF-4064-AB67-661A184F5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B8ADA-C9D4-3A9B-D8E7-E851E64EE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04DC-D445-4380-B7EC-AD1A6ED814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11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A6236-6D36-6096-62AA-AC5F4C092116}"/>
              </a:ext>
            </a:extLst>
          </p:cNvPr>
          <p:cNvSpPr txBox="1"/>
          <p:nvPr/>
        </p:nvSpPr>
        <p:spPr>
          <a:xfrm>
            <a:off x="833360" y="4579506"/>
            <a:ext cx="57976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proxima-nova"/>
              </a:rPr>
              <a:t>TANSAKU –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proxima-nova"/>
              </a:rPr>
              <a:t> </a:t>
            </a:r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proxima-nova"/>
              </a:rPr>
              <a:t>Multimodal </a:t>
            </a:r>
            <a:r>
              <a:rPr lang="en-US" sz="2800" b="1" i="0" dirty="0">
                <a:solidFill>
                  <a:schemeClr val="bg2">
                    <a:lumMod val="25000"/>
                  </a:schemeClr>
                </a:solidFill>
                <a:effectLst/>
                <a:latin typeface="proxima-nova"/>
              </a:rPr>
              <a:t>Search and Product Discovery</a:t>
            </a:r>
          </a:p>
          <a:p>
            <a:endParaRPr lang="en-US" b="1" dirty="0">
              <a:solidFill>
                <a:schemeClr val="bg2">
                  <a:lumMod val="25000"/>
                </a:schemeClr>
              </a:solidFill>
              <a:latin typeface="proxima-nova"/>
            </a:endParaRP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oor Richard" panose="02080502050505020702" pitchFamily="18" charset="0"/>
              </a:rPr>
              <a:t>By team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Poor Richard" panose="02080502050505020702" pitchFamily="18" charset="0"/>
              </a:rPr>
              <a:t>base234</a:t>
            </a:r>
            <a:endParaRPr lang="en-IN" b="1" dirty="0">
              <a:solidFill>
                <a:schemeClr val="bg2">
                  <a:lumMod val="25000"/>
                </a:schemeClr>
              </a:solidFill>
              <a:latin typeface="Poor Richard" panose="02080502050505020702" pitchFamily="18" charset="0"/>
            </a:endParaRPr>
          </a:p>
        </p:txBody>
      </p:sp>
      <p:pic>
        <p:nvPicPr>
          <p:cNvPr id="1026" name="Picture 2" descr="Search concept for landing page">
            <a:extLst>
              <a:ext uri="{FF2B5EF4-FFF2-40B4-BE49-F238E27FC236}">
                <a16:creationId xmlns:a16="http://schemas.microsoft.com/office/drawing/2014/main" id="{9AE6AD90-5EFB-1331-FF54-50C10CC1B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6"/>
          <a:stretch/>
        </p:blipFill>
        <p:spPr bwMode="auto">
          <a:xfrm>
            <a:off x="6794285" y="1538252"/>
            <a:ext cx="5058964" cy="451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59CD2-B613-CD93-99F7-09523D6CC7A6}"/>
              </a:ext>
            </a:extLst>
          </p:cNvPr>
          <p:cNvSpPr txBox="1"/>
          <p:nvPr/>
        </p:nvSpPr>
        <p:spPr>
          <a:xfrm>
            <a:off x="2276669" y="288485"/>
            <a:ext cx="7079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KOLKATA DC HACKATHON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C0778-DD88-76D7-9A2C-8B75FF61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86" y="1480837"/>
            <a:ext cx="4510038" cy="2866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56F88-E17F-EEA8-2608-6153F65B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6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3C4FD-8EDC-1465-99E1-777C3B28A638}"/>
              </a:ext>
            </a:extLst>
          </p:cNvPr>
          <p:cNvSpPr txBox="1"/>
          <p:nvPr/>
        </p:nvSpPr>
        <p:spPr>
          <a:xfrm>
            <a:off x="110416" y="147991"/>
            <a:ext cx="11858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Resources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6F90FE-114F-27DC-7567-DEC25A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17583"/>
            <a:ext cx="12204700" cy="2514602"/>
            <a:chOff x="-12700" y="2162907"/>
            <a:chExt cx="12204700" cy="2514602"/>
          </a:xfrm>
        </p:grpSpPr>
        <p:pic>
          <p:nvPicPr>
            <p:cNvPr id="6" name="Picture 5" descr="A group of people sitting at a desk&#10;">
              <a:extLst>
                <a:ext uri="{FF2B5EF4-FFF2-40B4-BE49-F238E27FC236}">
                  <a16:creationId xmlns:a16="http://schemas.microsoft.com/office/drawing/2014/main" id="{2DBB8B97-4F9C-E3CE-D00E-783D488CE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7" name="Rectangle 6" descr="This is an image of a desk with laptop computers and people working.">
              <a:extLst>
                <a:ext uri="{FF2B5EF4-FFF2-40B4-BE49-F238E27FC236}">
                  <a16:creationId xmlns:a16="http://schemas.microsoft.com/office/drawing/2014/main" id="{DEED685A-7BD9-7426-1F28-E98889734EAC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6A778A-805E-0208-EEDA-1EA8442B2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3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7356E0-01F9-E069-9050-A30CC5D306B8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EBE9D1-0FC8-6B41-83CE-3CAD843BEF28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7AD56D-87B9-78AA-4D87-5FA7E302F6B2}"/>
                </a:ext>
              </a:extLst>
            </p:cNvPr>
            <p:cNvSpPr txBox="1"/>
            <p:nvPr/>
          </p:nvSpPr>
          <p:spPr>
            <a:xfrm>
              <a:off x="1210469" y="3189004"/>
              <a:ext cx="7165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45%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B3F087-9E6B-4DAF-768B-D3CFC199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5077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B85A9F-47A4-8356-0928-5FE71003E4FA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C8C264-D954-2835-04DA-9A959C32492D}"/>
                </a:ext>
              </a:extLst>
            </p:cNvPr>
            <p:cNvSpPr/>
            <p:nvPr/>
          </p:nvSpPr>
          <p:spPr>
            <a:xfrm>
              <a:off x="5060947" y="2926346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8812BE-3EB4-E627-5D97-47C02C217D9E}"/>
                </a:ext>
              </a:extLst>
            </p:cNvPr>
            <p:cNvSpPr txBox="1"/>
            <p:nvPr/>
          </p:nvSpPr>
          <p:spPr>
            <a:xfrm>
              <a:off x="4202720" y="3189005"/>
              <a:ext cx="7165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10%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D5FECA-5EB0-1118-C1B2-ABBB492193FD}"/>
                </a:ext>
              </a:extLst>
            </p:cNvPr>
            <p:cNvSpPr/>
            <p:nvPr/>
          </p:nvSpPr>
          <p:spPr>
            <a:xfrm>
              <a:off x="6798890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C5502AA-66BE-E6F9-207D-D51F86C08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890" y="2719313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609B57-F1F4-C087-5904-C0D1E08C01ED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E14A5F-0A42-C31A-5B50-86AE1DA685CC}"/>
                </a:ext>
              </a:extLst>
            </p:cNvPr>
            <p:cNvSpPr/>
            <p:nvPr/>
          </p:nvSpPr>
          <p:spPr>
            <a:xfrm>
              <a:off x="8154725" y="3530557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09D162-18BC-0B6D-FEA7-10D36B49AEC2}"/>
                </a:ext>
              </a:extLst>
            </p:cNvPr>
            <p:cNvSpPr txBox="1"/>
            <p:nvPr/>
          </p:nvSpPr>
          <p:spPr>
            <a:xfrm>
              <a:off x="7216076" y="3189005"/>
              <a:ext cx="7165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35%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DF9F93-B69A-7AC5-EA95-1E18BD1897AA}"/>
                </a:ext>
              </a:extLst>
            </p:cNvPr>
            <p:cNvGrpSpPr/>
            <p:nvPr/>
          </p:nvGrpSpPr>
          <p:grpSpPr>
            <a:xfrm>
              <a:off x="9871788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3B9167-7FE5-230E-A8F3-4D6B5F089449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8C4E5F-803B-6D60-EE64-6AC0A1C97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F2C2D1A7-042A-3648-D59F-C73B4693D18C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529003E-34DF-6A0A-C7CA-5937D685D087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01BBBE0-F45C-1A31-C762-5138DC825CD0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069C94-83E9-7BB9-07DF-25AE4496BB60}"/>
                  </a:ext>
                </a:extLst>
              </p:cNvPr>
              <p:cNvSpPr txBox="1"/>
              <p:nvPr/>
            </p:nvSpPr>
            <p:spPr>
              <a:xfrm>
                <a:off x="7526112" y="3160041"/>
                <a:ext cx="7165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10%</a:t>
                </a:r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37C10EB-E0A7-A643-0D53-651DDF03B8C0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BD6ED4FF-B040-AFC6-7B91-FB6B478BF0AC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8907D5E-2404-A635-7713-6930DF22E947}"/>
              </a:ext>
            </a:extLst>
          </p:cNvPr>
          <p:cNvSpPr txBox="1"/>
          <p:nvPr/>
        </p:nvSpPr>
        <p:spPr>
          <a:xfrm>
            <a:off x="4900493" y="4361666"/>
            <a:ext cx="224675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</a:p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</a:p>
          <a:p>
            <a:pPr algn="ctr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E69DF2-2EFB-4A67-4C77-DDEA36B84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9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EAFE2-C144-EFEF-73A1-836E3CA08F6C}"/>
              </a:ext>
            </a:extLst>
          </p:cNvPr>
          <p:cNvSpPr txBox="1"/>
          <p:nvPr/>
        </p:nvSpPr>
        <p:spPr>
          <a:xfrm>
            <a:off x="4111523" y="2878829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CE11E-97E3-411A-1A31-20E877774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8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E-commerce services. online shopping. marketing and digital marketing.">
            <a:extLst>
              <a:ext uri="{FF2B5EF4-FFF2-40B4-BE49-F238E27FC236}">
                <a16:creationId xmlns:a16="http://schemas.microsoft.com/office/drawing/2014/main" id="{14DF447F-74EC-629A-6FDC-67D5D9C0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" y="1818657"/>
            <a:ext cx="4457704" cy="35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6" name="TextBox 5">
            <a:extLst>
              <a:ext uri="{FF2B5EF4-FFF2-40B4-BE49-F238E27FC236}">
                <a16:creationId xmlns:a16="http://schemas.microsoft.com/office/drawing/2014/main" id="{E5104F96-A7C7-B05F-9874-0CB519CC4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495927"/>
              </p:ext>
            </p:extLst>
          </p:nvPr>
        </p:nvGraphicFramePr>
        <p:xfrm>
          <a:off x="4495517" y="1393709"/>
          <a:ext cx="7291290" cy="4887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73C4FD-8EDC-1465-99E1-777C3B28A638}"/>
              </a:ext>
            </a:extLst>
          </p:cNvPr>
          <p:cNvSpPr txBox="1"/>
          <p:nvPr/>
        </p:nvSpPr>
        <p:spPr>
          <a:xfrm>
            <a:off x="0" y="210398"/>
            <a:ext cx="1174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A04F19-E9B1-E51E-109B-46D0B2BD96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3C4FD-8EDC-1465-99E1-777C3B28A638}"/>
              </a:ext>
            </a:extLst>
          </p:cNvPr>
          <p:cNvSpPr txBox="1"/>
          <p:nvPr/>
        </p:nvSpPr>
        <p:spPr>
          <a:xfrm>
            <a:off x="222720" y="316088"/>
            <a:ext cx="1174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EXISTING ECOSYSTEMS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2FB4E-0C07-592C-4DCF-AE573F36E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845"/>
            <a:ext cx="12192000" cy="1985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0E07D-6921-B704-A615-99C48BACD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6791"/>
            <a:ext cx="12192000" cy="911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2138E4-4E95-FC98-8CA6-67C7512F9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28957"/>
            <a:ext cx="12192000" cy="8784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715A1B-0F74-4219-BD03-6979596A9F7B}"/>
              </a:ext>
            </a:extLst>
          </p:cNvPr>
          <p:cNvSpPr txBox="1"/>
          <p:nvPr/>
        </p:nvSpPr>
        <p:spPr>
          <a:xfrm>
            <a:off x="116692" y="6195527"/>
            <a:ext cx="7859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** Popular e-commerce websites restricted to text search only.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60A34-2018-4E64-DBD5-BA5938CA3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3C4FD-8EDC-1465-99E1-777C3B28A638}"/>
              </a:ext>
            </a:extLst>
          </p:cNvPr>
          <p:cNvSpPr txBox="1"/>
          <p:nvPr/>
        </p:nvSpPr>
        <p:spPr>
          <a:xfrm>
            <a:off x="201355" y="94087"/>
            <a:ext cx="11789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23990-58A6-6E9A-C870-DE62ECFD0D9F}"/>
              </a:ext>
            </a:extLst>
          </p:cNvPr>
          <p:cNvSpPr txBox="1"/>
          <p:nvPr/>
        </p:nvSpPr>
        <p:spPr>
          <a:xfrm>
            <a:off x="3447065" y="1483101"/>
            <a:ext cx="5784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The goal of this project is to develop a generative AI system that revolutionizes the way customers interact with e-commerce platforms by introducing </a:t>
            </a:r>
            <a:r>
              <a:rPr lang="en-US" sz="1800" b="1" i="0" dirty="0">
                <a:solidFill>
                  <a:srgbClr val="374151"/>
                </a:solidFill>
                <a:effectLst/>
                <a:latin typeface="Söhne"/>
              </a:rPr>
              <a:t>multimodal search capabilities </a:t>
            </a:r>
            <a:r>
              <a:rPr lang="en-US" sz="1800" i="0" dirty="0">
                <a:solidFill>
                  <a:srgbClr val="374151"/>
                </a:solidFill>
                <a:effectLst/>
                <a:latin typeface="Söhne"/>
              </a:rPr>
              <a:t>leveraging state-of-the-art LLM technologies</a:t>
            </a:r>
            <a:r>
              <a:rPr lang="en-US" sz="18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This system will allow users to upload images of desired products or items, and it will then identify similar products from the product catalog, </a:t>
            </a:r>
            <a:r>
              <a:rPr lang="en-US" sz="1800" b="1" i="0" dirty="0">
                <a:solidFill>
                  <a:srgbClr val="374151"/>
                </a:solidFill>
                <a:effectLst/>
                <a:latin typeface="Söhne"/>
              </a:rPr>
              <a:t>enhancing the user's shopping experience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sz="1800" dirty="0">
              <a:solidFill>
                <a:srgbClr val="374151"/>
              </a:solidFill>
              <a:latin typeface="Söhne"/>
            </a:endParaRPr>
          </a:p>
          <a:p>
            <a:r>
              <a:rPr lang="en-US" sz="1800" b="0" i="0" dirty="0">
                <a:solidFill>
                  <a:srgbClr val="46535E"/>
                </a:solidFill>
                <a:effectLst/>
                <a:latin typeface="proxima-nova"/>
              </a:rPr>
              <a:t>We develop generative AI system that enable visual search, allowing customers to find products by </a:t>
            </a:r>
            <a:r>
              <a:rPr lang="en-US" sz="1800" b="1" i="0" dirty="0">
                <a:solidFill>
                  <a:srgbClr val="46535E"/>
                </a:solidFill>
                <a:effectLst/>
                <a:latin typeface="proxima-nova"/>
              </a:rPr>
              <a:t>uploading images rather than using text-based queries.</a:t>
            </a:r>
            <a:endParaRPr lang="en-IN" sz="1800" b="1" dirty="0"/>
          </a:p>
        </p:txBody>
      </p:sp>
      <p:pic>
        <p:nvPicPr>
          <p:cNvPr id="3074" name="Picture 2" descr="Telephone operator cartoon character support service icon online support call center">
            <a:extLst>
              <a:ext uri="{FF2B5EF4-FFF2-40B4-BE49-F238E27FC236}">
                <a16:creationId xmlns:a16="http://schemas.microsoft.com/office/drawing/2014/main" id="{4C887F84-F406-CB1F-86CB-BA4022E25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741" y="1828829"/>
            <a:ext cx="3157259" cy="32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line shopping concept flat illustration">
            <a:extLst>
              <a:ext uri="{FF2B5EF4-FFF2-40B4-BE49-F238E27FC236}">
                <a16:creationId xmlns:a16="http://schemas.microsoft.com/office/drawing/2014/main" id="{C7CDC1B7-C673-6F24-213C-769EB847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0" y="2198621"/>
            <a:ext cx="3267075" cy="28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B00BD-37A0-5D26-CB32-0192AFBC7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8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3C4FD-8EDC-1465-99E1-777C3B28A638}"/>
              </a:ext>
            </a:extLst>
          </p:cNvPr>
          <p:cNvSpPr txBox="1"/>
          <p:nvPr/>
        </p:nvSpPr>
        <p:spPr>
          <a:xfrm>
            <a:off x="222720" y="146148"/>
            <a:ext cx="11746560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ARCHITECTURE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F3E54-1874-C028-2157-354A6796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64" y="1118053"/>
            <a:ext cx="10036691" cy="57399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8AEEF8-B832-2BEB-F845-E59757C90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6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3C4FD-8EDC-1465-99E1-777C3B28A638}"/>
              </a:ext>
            </a:extLst>
          </p:cNvPr>
          <p:cNvSpPr txBox="1"/>
          <p:nvPr/>
        </p:nvSpPr>
        <p:spPr>
          <a:xfrm>
            <a:off x="328747" y="152631"/>
            <a:ext cx="11746560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OUR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23990-58A6-6E9A-C870-DE62ECFD0D9F}"/>
              </a:ext>
            </a:extLst>
          </p:cNvPr>
          <p:cNvSpPr txBox="1"/>
          <p:nvPr/>
        </p:nvSpPr>
        <p:spPr>
          <a:xfrm>
            <a:off x="6550090" y="2038726"/>
            <a:ext cx="564190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For visual search, we’ve encoded query images using the trained encoder and then find similar encoded representations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Söhne"/>
              </a:rPr>
              <a:t>from our</a:t>
            </a:r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 dataset. 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r>
              <a:rPr lang="en-IN" b="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OpenAI's CLIP (Contrastive Language-Image Pretraining) model is used for embedding images.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r>
              <a:rPr lang="en-IN" sz="1800" dirty="0">
                <a:solidFill>
                  <a:schemeClr val="bg2">
                    <a:lumMod val="25000"/>
                  </a:schemeClr>
                </a:solidFill>
              </a:rPr>
              <a:t>Each of these embeddings are then saved to Pinecone Vector Database for semantic search against query.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r>
              <a:rPr 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For product discovery, we generate new product images using the trained generator and display them to users based on their preferences.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Söhne"/>
            </a:endParaRP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73A717-197A-8716-58AD-58D72EF6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79" y="1387258"/>
            <a:ext cx="5108214" cy="2775126"/>
          </a:xfrm>
          <a:prstGeom prst="rect">
            <a:avLst/>
          </a:prstGeom>
        </p:spPr>
      </p:pic>
      <p:pic>
        <p:nvPicPr>
          <p:cNvPr id="7" name="Picture 6" descr="General workflow for image search">
            <a:extLst>
              <a:ext uri="{FF2B5EF4-FFF2-40B4-BE49-F238E27FC236}">
                <a16:creationId xmlns:a16="http://schemas.microsoft.com/office/drawing/2014/main" id="{7891A002-29B2-8C98-0BFD-FA38C616D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0" y="4269840"/>
            <a:ext cx="6021238" cy="234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0BA6A8-2678-7F92-30E9-BA98C7D0F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3C4FD-8EDC-1465-99E1-777C3B28A638}"/>
              </a:ext>
            </a:extLst>
          </p:cNvPr>
          <p:cNvSpPr txBox="1"/>
          <p:nvPr/>
        </p:nvSpPr>
        <p:spPr>
          <a:xfrm>
            <a:off x="116693" y="2621278"/>
            <a:ext cx="11746560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AF38C-216F-DB95-8B80-BD2206823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5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3C4FD-8EDC-1465-99E1-777C3B28A638}"/>
              </a:ext>
            </a:extLst>
          </p:cNvPr>
          <p:cNvSpPr txBox="1"/>
          <p:nvPr/>
        </p:nvSpPr>
        <p:spPr>
          <a:xfrm>
            <a:off x="328747" y="105878"/>
            <a:ext cx="1174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Application 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74655-EC6B-C192-495B-113495AA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"/>
          <a:stretch/>
        </p:blipFill>
        <p:spPr>
          <a:xfrm>
            <a:off x="1013880" y="1075375"/>
            <a:ext cx="10140075" cy="5793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897ACE-4DBF-4157-68EF-8CF04A40D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3C4FD-8EDC-1465-99E1-777C3B28A638}"/>
              </a:ext>
            </a:extLst>
          </p:cNvPr>
          <p:cNvSpPr txBox="1"/>
          <p:nvPr/>
        </p:nvSpPr>
        <p:spPr>
          <a:xfrm>
            <a:off x="222720" y="321142"/>
            <a:ext cx="11746560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Future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23990-58A6-6E9A-C870-DE62ECFD0D9F}"/>
              </a:ext>
            </a:extLst>
          </p:cNvPr>
          <p:cNvSpPr txBox="1"/>
          <p:nvPr/>
        </p:nvSpPr>
        <p:spPr>
          <a:xfrm>
            <a:off x="757981" y="2038706"/>
            <a:ext cx="10555840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chemeClr val="accent6"/>
                </a:solidFill>
                <a:effectLst/>
                <a:latin typeface="-apple-system"/>
              </a:rPr>
              <a:t>Image to Image Search.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chemeClr val="accent6"/>
                </a:solidFill>
                <a:effectLst/>
                <a:latin typeface="-apple-system"/>
              </a:rPr>
              <a:t>Text to Image Search.</a:t>
            </a:r>
          </a:p>
          <a:p>
            <a:pPr marL="342900" indent="-342900" algn="l">
              <a:lnSpc>
                <a:spcPct val="150000"/>
              </a:lnSpc>
              <a:buBlip>
                <a:blip r:embed="rId2"/>
              </a:buBlip>
            </a:pP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 Product Discovery (Create new types of products based on user requirements).</a:t>
            </a:r>
          </a:p>
          <a:p>
            <a:pPr marL="342900" indent="-342900" algn="l">
              <a:lnSpc>
                <a:spcPct val="150000"/>
              </a:lnSpc>
              <a:buBlip>
                <a:blip r:embed="rId2"/>
              </a:buBlip>
            </a:pP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 Use generative AI to extract results from multiple E-commerce databases.</a:t>
            </a:r>
          </a:p>
          <a:p>
            <a:pPr marL="342900" indent="-342900" algn="l">
              <a:lnSpc>
                <a:spcPct val="150000"/>
              </a:lnSpc>
              <a:buBlip>
                <a:blip r:embed="rId2"/>
              </a:buBlip>
            </a:pP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 Create an Android/iOS Application.</a:t>
            </a:r>
          </a:p>
          <a:p>
            <a:pPr marL="342900" indent="-342900" algn="l">
              <a:lnSpc>
                <a:spcPct val="150000"/>
              </a:lnSpc>
              <a:buBlip>
                <a:blip r:embed="rId2"/>
              </a:buBlip>
            </a:pPr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 Deploy the Application in AWS using EKS (Elastic Kubernetes Service)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5AAB0-27DB-B3DC-E5F9-CBBA63F3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76" y="370537"/>
            <a:ext cx="1075891" cy="4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30EEEDD-26A8-406B-AA67-E782C2EFC729}">
  <we:reference id="wa104380050" version="2.0.0.11" store="en-US" storeType="OMEX"/>
  <we:alternateReferences>
    <we:reference id="WA104380050" version="2.0.0.1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376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Poor Richard</vt:lpstr>
      <vt:lpstr>proxima-nova</vt:lpstr>
      <vt:lpstr>Segoe UI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Jayita Bhattacharyya</dc:creator>
  <cp:lastModifiedBy>Arnab Das</cp:lastModifiedBy>
  <cp:revision>28</cp:revision>
  <dcterms:created xsi:type="dcterms:W3CDTF">2023-08-15T15:07:09Z</dcterms:created>
  <dcterms:modified xsi:type="dcterms:W3CDTF">2023-11-01T08:33:46Z</dcterms:modified>
</cp:coreProperties>
</file>